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24"/>
  </p:notesMasterIdLst>
  <p:handoutMasterIdLst>
    <p:handoutMasterId r:id="rId25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72" r:id="rId14"/>
    <p:sldId id="273" r:id="rId15"/>
    <p:sldId id="274" r:id="rId16"/>
    <p:sldId id="277" r:id="rId17"/>
    <p:sldId id="278" r:id="rId18"/>
    <p:sldId id="279" r:id="rId19"/>
    <p:sldId id="275" r:id="rId20"/>
    <p:sldId id="276" r:id="rId21"/>
    <p:sldId id="280" r:id="rId22"/>
    <p:sldId id="282" r:id="rId23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107" d="100"/>
          <a:sy n="107" d="100"/>
        </p:scale>
        <p:origin x="102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7845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5915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274" tIns="46137" rIns="92274" bIns="46137"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18 - Structural Models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25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– 15</a:t>
            </a:r>
            <a:br>
              <a:rPr lang="en-US" dirty="0" smtClean="0"/>
            </a:br>
            <a:r>
              <a:rPr lang="en-US" sz="2200" dirty="0" smtClean="0"/>
              <a:t>Design: Architecture and Methodology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endParaRPr lang="en-US" dirty="0"/>
          </a:p>
          <a:p>
            <a:pPr algn="ctr"/>
            <a:r>
              <a:rPr lang="en-US" dirty="0" smtClean="0"/>
              <a:t>SWE 205 - Introduction to Software Engineering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 smtClean="0"/>
              <a:t>Introduction to design</a:t>
            </a:r>
          </a:p>
          <a:p>
            <a:r>
              <a:rPr lang="en-GB" dirty="0" smtClean="0"/>
              <a:t>Architectural 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Architectural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software architecture?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The software architecture of a system specifies its basic structure.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95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Architectural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There are several important points to note about the architecture of a system:</a:t>
            </a:r>
          </a:p>
          <a:p>
            <a:endParaRPr lang="en-US" dirty="0"/>
          </a:p>
          <a:p>
            <a:r>
              <a:rPr lang="en-US" dirty="0" smtClean="0"/>
              <a:t>Every system has an architecture.</a:t>
            </a:r>
          </a:p>
          <a:p>
            <a:pPr lvl="1"/>
            <a:r>
              <a:rPr lang="en-US" dirty="0" smtClean="0"/>
              <a:t>Whether you make it explicit or not, whether you document it or not, the system has an architecture.</a:t>
            </a:r>
          </a:p>
          <a:p>
            <a:r>
              <a:rPr lang="en-US" dirty="0" smtClean="0"/>
              <a:t>There could be more than one structure.</a:t>
            </a:r>
          </a:p>
          <a:p>
            <a:pPr lvl="1"/>
            <a:r>
              <a:rPr lang="en-US" dirty="0" smtClean="0"/>
              <a:t>For large systems, and even many small ones, there is more than one important ways the system is structured. </a:t>
            </a:r>
          </a:p>
          <a:p>
            <a:pPr lvl="1"/>
            <a:r>
              <a:rPr lang="en-US" dirty="0" smtClean="0"/>
              <a:t>We need to be aware of all those structures, and document them with several views.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57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Architectural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Architecture deals with properties external to each module.</a:t>
            </a:r>
          </a:p>
          <a:p>
            <a:pPr lvl="1"/>
            <a:r>
              <a:rPr lang="en-US" dirty="0" smtClean="0"/>
              <a:t>At the architectural level, we should think about the important modules and how they interact with other modules.</a:t>
            </a:r>
          </a:p>
          <a:p>
            <a:pPr lvl="1"/>
            <a:r>
              <a:rPr lang="en-US" dirty="0" smtClean="0"/>
              <a:t>The focus is on the interfaces among modules rather than details concerning the internals of each module.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93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Client-Server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Application split into client components and server components.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 descr="cli-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71" y="1981200"/>
            <a:ext cx="8129588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12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Client-Server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 architecture showing a clear demarcation between clients and servers, which reside on different nodes in a network. </a:t>
            </a:r>
          </a:p>
          <a:p>
            <a:endParaRPr lang="en-US" dirty="0"/>
          </a:p>
          <a:p>
            <a:r>
              <a:rPr lang="en-US" dirty="0" smtClean="0"/>
              <a:t>Components interact through basic networking protocols. </a:t>
            </a:r>
          </a:p>
          <a:p>
            <a:endParaRPr lang="en-US" dirty="0"/>
          </a:p>
          <a:p>
            <a:r>
              <a:rPr lang="en-US" dirty="0" smtClean="0"/>
              <a:t>Usually there will be many clients accessing the same server.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5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Client-Server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Client may connect to more than one server (servers are usually independent).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" name="Picture 3" descr="cli-se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2667000"/>
            <a:ext cx="7975600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268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Layered </a:t>
            </a:r>
            <a:r>
              <a:rPr lang="en-US" dirty="0"/>
              <a:t>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 architecture in which components are grouped into layers, and 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the components communicate only with other components in the layer immediately above and below their own layer. 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6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Layered </a:t>
            </a:r>
            <a:r>
              <a:rPr lang="en-US" dirty="0"/>
              <a:t>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3" descr="layers-circ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8674100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366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Layered </a:t>
            </a:r>
            <a:r>
              <a:rPr lang="en-US" dirty="0"/>
              <a:t>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en-US" dirty="0" smtClean="0"/>
              <a:t>While layered architecture keeps the components themselves focused on specific tasks and facilitates the detection of problems; 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It sometimes presents a performance problem in terms of the number of layers a message may have to travel through before being processed.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92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Data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 architecture in which a central database and separate programs access the database. </a:t>
            </a:r>
          </a:p>
          <a:p>
            <a:endParaRPr lang="en-US" dirty="0" smtClean="0"/>
          </a:p>
          <a:p>
            <a:r>
              <a:rPr lang="en-US" dirty="0" smtClean="0"/>
              <a:t>The programs communicate only through the database</a:t>
            </a:r>
          </a:p>
          <a:p>
            <a:pPr lvl="1"/>
            <a:r>
              <a:rPr lang="en-US" dirty="0" smtClean="0"/>
              <a:t>Not directly among themselves.</a:t>
            </a:r>
          </a:p>
          <a:p>
            <a:pPr lvl="1"/>
            <a:endParaRPr lang="en-US" dirty="0"/>
          </a:p>
          <a:p>
            <a:r>
              <a:rPr lang="en-US" dirty="0" smtClean="0"/>
              <a:t>A big advantage – it introduces a layer of abstraction for the database. </a:t>
            </a:r>
          </a:p>
          <a:p>
            <a:pPr lvl="1"/>
            <a:r>
              <a:rPr lang="en-US" dirty="0" smtClean="0"/>
              <a:t>Called a Database Management System (DBMS).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04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Design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Once the requirements of a project are understood, the transformation of requirements into a design begins.</a:t>
            </a:r>
          </a:p>
          <a:p>
            <a:endParaRPr lang="en-US" dirty="0" smtClean="0"/>
          </a:p>
          <a:p>
            <a:r>
              <a:rPr lang="en-US" dirty="0" smtClean="0"/>
              <a:t>This a difficult step that involves the transformation of a set of intangible (the requirements) into another set of intangible (the design).</a:t>
            </a:r>
          </a:p>
          <a:p>
            <a:endParaRPr lang="en-US" dirty="0"/>
          </a:p>
          <a:p>
            <a:r>
              <a:rPr lang="en-US" dirty="0" smtClean="0"/>
              <a:t>Software design details with how the software is to be structured – that is, what its components are and how these components are related to each other. 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5F56-87C8-49AE-AB69-38FEEA9AA94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83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Shared Data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524000" y="2667000"/>
            <a:ext cx="1524000" cy="1981200"/>
          </a:xfrm>
          <a:prstGeom prst="flowChartMagneticDisk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52600" y="3505200"/>
            <a:ext cx="958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Hospital</a:t>
            </a:r>
          </a:p>
          <a:p>
            <a:pPr algn="l" eaLnBrk="1" hangingPunct="1"/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DB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572000" y="1447800"/>
            <a:ext cx="18288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3124200" y="1905000"/>
            <a:ext cx="13716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572000" y="2514600"/>
            <a:ext cx="18288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4572000" y="5105400"/>
            <a:ext cx="18288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572000" y="1676400"/>
            <a:ext cx="1854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Patient processing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572000" y="2743200"/>
            <a:ext cx="1828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Room Scheduling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572000" y="5410200"/>
            <a:ext cx="196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Nurses Scheduling </a:t>
            </a: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 flipV="1">
            <a:off x="3124200" y="2971800"/>
            <a:ext cx="1447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3200400" y="3886200"/>
            <a:ext cx="13716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4572000" y="3505200"/>
            <a:ext cx="18288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724400" y="3886200"/>
            <a:ext cx="1257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Purchasing </a:t>
            </a: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3276600" y="3733800"/>
            <a:ext cx="1295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4953000" y="4114800"/>
            <a:ext cx="2968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/>
              <a:t>.</a:t>
            </a:r>
          </a:p>
          <a:p>
            <a:pPr eaLnBrk="1" hangingPunct="1"/>
            <a:r>
              <a:rPr lang="en-US" altLang="en-US" sz="3200" b="1"/>
              <a:t>.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6629400" y="2576513"/>
            <a:ext cx="23622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>
                <a:solidFill>
                  <a:srgbClr val="660066"/>
                </a:solidFill>
              </a:rPr>
              <a:t>Very popular within the </a:t>
            </a:r>
            <a:r>
              <a:rPr lang="en-US" altLang="en-US" sz="2400" b="1" u="sng" dirty="0">
                <a:solidFill>
                  <a:srgbClr val="660066"/>
                </a:solidFill>
              </a:rPr>
              <a:t>business applications </a:t>
            </a:r>
            <a:r>
              <a:rPr lang="en-US" altLang="en-US" sz="2400" b="1" dirty="0">
                <a:solidFill>
                  <a:srgbClr val="660066"/>
                </a:solidFill>
              </a:rPr>
              <a:t>community</a:t>
            </a:r>
          </a:p>
        </p:txBody>
      </p:sp>
    </p:spTree>
    <p:extLst>
      <p:ext uri="{BB962C8B-B14F-4D97-AF65-F5344CB8AC3E}">
        <p14:creationId xmlns:p14="http://schemas.microsoft.com/office/powerpoint/2010/main" val="232374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Tier Style (Mixture)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3" y="2895600"/>
            <a:ext cx="7872413" cy="3152775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524000"/>
          </a:xfrm>
        </p:spPr>
        <p:txBody>
          <a:bodyPr/>
          <a:lstStyle/>
          <a:p>
            <a:r>
              <a:rPr lang="en-US" altLang="en-US" b="1" dirty="0"/>
              <a:t>Clients do not access DB </a:t>
            </a:r>
            <a:r>
              <a:rPr lang="en-US" altLang="en-US" b="1" dirty="0" smtClean="0"/>
              <a:t>directly</a:t>
            </a:r>
          </a:p>
          <a:p>
            <a:endParaRPr lang="en-US" altLang="en-US" b="1" dirty="0"/>
          </a:p>
          <a:p>
            <a:r>
              <a:rPr lang="en-US" altLang="en-US" b="1" dirty="0">
                <a:solidFill>
                  <a:srgbClr val="660033"/>
                </a:solidFill>
              </a:rPr>
              <a:t>Better </a:t>
            </a:r>
            <a:r>
              <a:rPr lang="en-US" altLang="en-US" b="1" u="sng" dirty="0">
                <a:solidFill>
                  <a:srgbClr val="660033"/>
                </a:solidFill>
              </a:rPr>
              <a:t>Flexibility</a:t>
            </a:r>
            <a:r>
              <a:rPr lang="en-US" altLang="en-US" b="1" dirty="0">
                <a:solidFill>
                  <a:srgbClr val="660033"/>
                </a:solidFill>
              </a:rPr>
              <a:t>, </a:t>
            </a:r>
            <a:r>
              <a:rPr lang="en-US" altLang="en-US" b="1" u="sng" dirty="0">
                <a:solidFill>
                  <a:srgbClr val="660033"/>
                </a:solidFill>
              </a:rPr>
              <a:t>integrity</a:t>
            </a:r>
            <a:r>
              <a:rPr lang="en-US" altLang="en-US" b="1" dirty="0">
                <a:solidFill>
                  <a:srgbClr val="660033"/>
                </a:solidFill>
              </a:rPr>
              <a:t> (why?)</a:t>
            </a:r>
          </a:p>
          <a:p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342712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solidFill>
                  <a:srgbClr val="003300"/>
                </a:solidFill>
              </a:rPr>
              <a:t>Event-Driven</a:t>
            </a:r>
            <a:r>
              <a:rPr lang="en-US" altLang="en-US" sz="3200" b="1" smtClean="0"/>
              <a:t> (</a:t>
            </a:r>
            <a:r>
              <a:rPr lang="en-US" altLang="en-US" sz="3200" b="1" smtClean="0">
                <a:solidFill>
                  <a:srgbClr val="660033"/>
                </a:solidFill>
              </a:rPr>
              <a:t>Realtime</a:t>
            </a:r>
            <a:r>
              <a:rPr lang="en-US" altLang="en-US" sz="3200" b="1" smtClean="0"/>
              <a:t>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925" y="1371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TW" sz="2000" b="1" dirty="0" smtClean="0">
                <a:ea typeface="新細明體" pitchFamily="18" charset="-120"/>
              </a:rPr>
              <a:t>The high level design solution is based on an </a:t>
            </a:r>
            <a:r>
              <a:rPr lang="en-US" altLang="zh-TW" sz="2000" b="1" i="1" dirty="0" smtClean="0">
                <a:solidFill>
                  <a:srgbClr val="006666"/>
                </a:solidFill>
                <a:ea typeface="新細明體" pitchFamily="18" charset="-120"/>
              </a:rPr>
              <a:t>event dispatcher</a:t>
            </a:r>
            <a:r>
              <a:rPr lang="en-US" altLang="zh-TW" sz="2000" b="1" dirty="0" smtClean="0">
                <a:ea typeface="新細明體" pitchFamily="18" charset="-120"/>
              </a:rPr>
              <a:t> which manages events and the functionalities which depends on those events. </a:t>
            </a:r>
            <a:endParaRPr lang="en-US" altLang="en-US" sz="1800" b="1" dirty="0" smtClean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429000" y="3505200"/>
            <a:ext cx="1676400" cy="609600"/>
          </a:xfrm>
          <a:prstGeom prst="rect">
            <a:avLst/>
          </a:prstGeom>
          <a:solidFill>
            <a:schemeClr val="accent1"/>
          </a:solidFill>
          <a:ln w="222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TW" sz="1600" b="1" dirty="0">
                <a:solidFill>
                  <a:schemeClr val="tx1"/>
                </a:solidFill>
                <a:ea typeface="新細明體" pitchFamily="18" charset="-120"/>
              </a:rPr>
              <a:t>Personal (device)</a:t>
            </a:r>
          </a:p>
          <a:p>
            <a:pPr eaLnBrk="1" hangingPunct="1"/>
            <a:r>
              <a:rPr lang="en-US" altLang="zh-TW" sz="1600" b="1" dirty="0">
                <a:solidFill>
                  <a:schemeClr val="tx1"/>
                </a:solidFill>
                <a:ea typeface="新細明體" pitchFamily="18" charset="-120"/>
              </a:rPr>
              <a:t>dispatcher</a:t>
            </a:r>
            <a:endParaRPr lang="en-US" altLang="en-US" sz="1600" b="1" dirty="0">
              <a:solidFill>
                <a:schemeClr val="tx1"/>
              </a:solidFill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2362200" y="3048000"/>
            <a:ext cx="9144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TW" sz="1400" b="1">
                <a:solidFill>
                  <a:schemeClr val="tx1"/>
                </a:solidFill>
                <a:ea typeface="新細明體" pitchFamily="18" charset="-120"/>
              </a:rPr>
              <a:t>voice</a:t>
            </a:r>
          </a:p>
          <a:p>
            <a:pPr eaLnBrk="1" hangingPunct="1"/>
            <a:r>
              <a:rPr lang="en-US" altLang="zh-TW" sz="1400" b="1">
                <a:solidFill>
                  <a:schemeClr val="tx1"/>
                </a:solidFill>
                <a:ea typeface="新細明體" pitchFamily="18" charset="-120"/>
              </a:rPr>
              <a:t>call</a:t>
            </a:r>
            <a:endParaRPr lang="en-US" altLang="en-US" sz="1400" b="1">
              <a:solidFill>
                <a:schemeClr val="tx1"/>
              </a:solidFill>
            </a:endParaRPr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1676400" y="3429000"/>
            <a:ext cx="9144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TW" sz="1400" b="1">
                <a:solidFill>
                  <a:schemeClr val="tx1"/>
                </a:solidFill>
                <a:ea typeface="新細明體" pitchFamily="18" charset="-120"/>
              </a:rPr>
              <a:t>text</a:t>
            </a:r>
          </a:p>
          <a:p>
            <a:pPr eaLnBrk="1" hangingPunct="1"/>
            <a:r>
              <a:rPr lang="en-US" altLang="zh-TW" sz="1400" b="1">
                <a:solidFill>
                  <a:schemeClr val="tx1"/>
                </a:solidFill>
                <a:ea typeface="新細明體" pitchFamily="18" charset="-120"/>
              </a:rPr>
              <a:t>msg</a:t>
            </a:r>
            <a:endParaRPr lang="en-US" altLang="en-US" sz="1400" b="1">
              <a:solidFill>
                <a:schemeClr val="tx1"/>
              </a:solidFill>
            </a:endParaRPr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1905000" y="3962400"/>
            <a:ext cx="9144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zh-TW" sz="1400" b="1" dirty="0">
              <a:solidFill>
                <a:schemeClr val="tx1"/>
              </a:solidFill>
              <a:ea typeface="新細明體" pitchFamily="18" charset="-120"/>
            </a:endParaRPr>
          </a:p>
          <a:p>
            <a:pPr eaLnBrk="1" hangingPunct="1"/>
            <a:r>
              <a:rPr lang="en-US" altLang="zh-TW" sz="1400" b="1" dirty="0">
                <a:solidFill>
                  <a:schemeClr val="tx1"/>
                </a:solidFill>
                <a:ea typeface="新細明體" pitchFamily="18" charset="-120"/>
              </a:rPr>
              <a:t>Image</a:t>
            </a:r>
          </a:p>
          <a:p>
            <a:pPr eaLnBrk="1" hangingPunct="1"/>
            <a:endParaRPr lang="en-US" altLang="en-US" sz="1400" b="1" dirty="0">
              <a:solidFill>
                <a:schemeClr val="tx1"/>
              </a:solidFill>
            </a:endParaRPr>
          </a:p>
        </p:txBody>
      </p:sp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2667000" y="4343400"/>
            <a:ext cx="9144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zh-TW" sz="1400" b="1">
              <a:solidFill>
                <a:schemeClr val="tx1"/>
              </a:solidFill>
              <a:ea typeface="新細明體" pitchFamily="18" charset="-120"/>
            </a:endParaRPr>
          </a:p>
          <a:p>
            <a:pPr eaLnBrk="1" hangingPunct="1"/>
            <a:r>
              <a:rPr lang="en-US" altLang="zh-TW" sz="1400" b="1">
                <a:solidFill>
                  <a:schemeClr val="tx1"/>
                </a:solidFill>
                <a:ea typeface="新細明體" pitchFamily="18" charset="-120"/>
              </a:rPr>
              <a:t>keypad</a:t>
            </a:r>
          </a:p>
          <a:p>
            <a:pPr eaLnBrk="1" hangingPunct="1"/>
            <a:endParaRPr lang="en-US" altLang="en-US" sz="1400" b="1">
              <a:solidFill>
                <a:schemeClr val="tx1"/>
              </a:solidFill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5410200" y="3048000"/>
            <a:ext cx="12192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chemeClr val="tx1"/>
                </a:solidFill>
                <a:ea typeface="新細明體" pitchFamily="18" charset="-120"/>
              </a:rPr>
              <a:t>Phone</a:t>
            </a:r>
          </a:p>
          <a:p>
            <a:pPr eaLnBrk="1" hangingPunct="1"/>
            <a:r>
              <a:rPr lang="en-US" altLang="zh-TW" sz="1600" b="1">
                <a:solidFill>
                  <a:schemeClr val="tx1"/>
                </a:solidFill>
                <a:ea typeface="新細明體" pitchFamily="18" charset="-120"/>
              </a:rPr>
              <a:t>processing</a:t>
            </a:r>
            <a:endParaRPr lang="en-US" altLang="en-US" sz="1600" b="1">
              <a:solidFill>
                <a:schemeClr val="tx1"/>
              </a:solidFill>
            </a:endParaRP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5943600" y="3657600"/>
            <a:ext cx="12192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chemeClr val="tx1"/>
                </a:solidFill>
                <a:ea typeface="新細明體" pitchFamily="18" charset="-120"/>
              </a:rPr>
              <a:t>Txt </a:t>
            </a:r>
          </a:p>
          <a:p>
            <a:pPr eaLnBrk="1" hangingPunct="1"/>
            <a:r>
              <a:rPr lang="en-US" altLang="zh-TW" sz="1600" b="1">
                <a:solidFill>
                  <a:schemeClr val="tx1"/>
                </a:solidFill>
                <a:ea typeface="新細明體" pitchFamily="18" charset="-120"/>
              </a:rPr>
              <a:t>processing</a:t>
            </a:r>
            <a:endParaRPr lang="en-US" altLang="en-US" sz="1600" b="1">
              <a:solidFill>
                <a:schemeClr val="tx1"/>
              </a:solidFill>
            </a:endParaRPr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5257800" y="4267200"/>
            <a:ext cx="12192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chemeClr val="tx1"/>
                </a:solidFill>
                <a:ea typeface="新細明體" pitchFamily="18" charset="-120"/>
              </a:rPr>
              <a:t>Image</a:t>
            </a:r>
          </a:p>
          <a:p>
            <a:pPr eaLnBrk="1" hangingPunct="1"/>
            <a:r>
              <a:rPr lang="en-US" altLang="zh-TW" sz="1600" b="1">
                <a:solidFill>
                  <a:schemeClr val="tx1"/>
                </a:solidFill>
                <a:ea typeface="新細明體" pitchFamily="18" charset="-120"/>
              </a:rPr>
              <a:t>processing</a:t>
            </a:r>
            <a:endParaRPr lang="en-US" altLang="en-US" sz="1600" b="1">
              <a:solidFill>
                <a:schemeClr val="tx1"/>
              </a:solidFill>
            </a:endParaRPr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3200400" y="3429000"/>
            <a:ext cx="228600" cy="762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V="1">
            <a:off x="5029200" y="3429000"/>
            <a:ext cx="3810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2590800" y="3733800"/>
            <a:ext cx="8382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 flipV="1">
            <a:off x="2819400" y="3962400"/>
            <a:ext cx="533400" cy="1524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 flipV="1">
            <a:off x="3429000" y="4114800"/>
            <a:ext cx="228600" cy="3048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5029200" y="3810000"/>
            <a:ext cx="9144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8" name="Line 18"/>
          <p:cNvSpPr>
            <a:spLocks noChangeShapeType="1"/>
          </p:cNvSpPr>
          <p:nvPr/>
        </p:nvSpPr>
        <p:spPr bwMode="auto">
          <a:xfrm>
            <a:off x="5029200" y="4038600"/>
            <a:ext cx="457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152400" y="5257800"/>
            <a:ext cx="8620125" cy="581025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TW" sz="1600" b="1" dirty="0">
                <a:solidFill>
                  <a:schemeClr val="tx1"/>
                </a:solidFill>
                <a:ea typeface="新細明體" pitchFamily="18" charset="-120"/>
              </a:rPr>
              <a:t>Problems that fit this architecture includes </a:t>
            </a:r>
            <a:r>
              <a:rPr lang="en-US" altLang="zh-TW" sz="1600" b="1" u="sng" dirty="0">
                <a:solidFill>
                  <a:srgbClr val="990033"/>
                </a:solidFill>
                <a:ea typeface="新細明體" pitchFamily="18" charset="-120"/>
              </a:rPr>
              <a:t>real-time systems</a:t>
            </a:r>
            <a:r>
              <a:rPr lang="en-US" altLang="zh-TW" sz="1600" b="1" dirty="0">
                <a:solidFill>
                  <a:schemeClr val="tx1"/>
                </a:solidFill>
                <a:ea typeface="新細明體" pitchFamily="18" charset="-120"/>
              </a:rPr>
              <a:t> such as: </a:t>
            </a:r>
            <a:r>
              <a:rPr lang="en-US" altLang="zh-TW" sz="1600" b="1" dirty="0">
                <a:solidFill>
                  <a:srgbClr val="660066"/>
                </a:solidFill>
                <a:ea typeface="新細明體" pitchFamily="18" charset="-120"/>
              </a:rPr>
              <a:t>airplane control</a:t>
            </a:r>
            <a:r>
              <a:rPr lang="en-US" altLang="zh-TW" sz="1600" b="1" dirty="0">
                <a:solidFill>
                  <a:srgbClr val="990033"/>
                </a:solidFill>
                <a:ea typeface="新細明體" pitchFamily="18" charset="-120"/>
              </a:rPr>
              <a:t>;</a:t>
            </a:r>
          </a:p>
          <a:p>
            <a:pPr algn="l" eaLnBrk="1" hangingPunct="1"/>
            <a:r>
              <a:rPr lang="en-US" altLang="zh-TW" sz="1600" b="1" dirty="0">
                <a:solidFill>
                  <a:srgbClr val="990033"/>
                </a:solidFill>
                <a:ea typeface="新細明體" pitchFamily="18" charset="-120"/>
              </a:rPr>
              <a:t>  </a:t>
            </a:r>
            <a:r>
              <a:rPr lang="en-US" altLang="zh-TW" sz="1600" b="1" dirty="0">
                <a:solidFill>
                  <a:srgbClr val="660066"/>
                </a:solidFill>
                <a:ea typeface="新細明體" pitchFamily="18" charset="-120"/>
              </a:rPr>
              <a:t>medical equipment monitor; home monitor; embedded device controller; game; etc.</a:t>
            </a:r>
            <a:endParaRPr lang="en-US" altLang="en-US" sz="1600" b="1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34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For a large system, it usually makes sense to divide the design phases into two parts: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Architectural design phase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Detailed design phase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1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Architectural design phase – This </a:t>
            </a:r>
            <a:r>
              <a:rPr lang="en-US" dirty="0">
                <a:solidFill>
                  <a:srgbClr val="FF0000"/>
                </a:solidFill>
              </a:rPr>
              <a:t>a high-level overview of the system.</a:t>
            </a:r>
          </a:p>
          <a:p>
            <a:endParaRPr lang="en-US" dirty="0" smtClean="0"/>
          </a:p>
          <a:p>
            <a:r>
              <a:rPr lang="en-US" dirty="0" smtClean="0"/>
              <a:t>The main components are listed as well as properties external to the components and relationships among components. </a:t>
            </a:r>
          </a:p>
          <a:p>
            <a:endParaRPr lang="en-US" dirty="0" smtClean="0"/>
          </a:p>
          <a:p>
            <a:r>
              <a:rPr lang="en-US" dirty="0" smtClean="0"/>
              <a:t>The functional and nonfunctional requirements along with technical consideration provide most of the drive for the architecture.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0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</a:t>
            </a:r>
            <a:r>
              <a:rPr lang="en-US" dirty="0" smtClean="0"/>
              <a:t>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Detailed design </a:t>
            </a:r>
            <a:r>
              <a:rPr lang="en-US" dirty="0" smtClean="0">
                <a:solidFill>
                  <a:srgbClr val="FF0000"/>
                </a:solidFill>
              </a:rPr>
              <a:t>phase</a:t>
            </a:r>
            <a:r>
              <a:rPr lang="en-US" dirty="0" smtClean="0"/>
              <a:t> </a:t>
            </a:r>
            <a:r>
              <a:rPr lang="en-US" dirty="0">
                <a:solidFill>
                  <a:srgbClr val="FF0000"/>
                </a:solidFill>
              </a:rPr>
              <a:t>– components are decomposed to a much finer level of details.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The architecture and the functional requirements drive this phase. 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/>
              <a:t>The architecture provides general guidance and all functional requirements have to be addressed by at least one module in the detailed design.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88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 between Architecture and Design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 descr="RequirementsToDesig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1"/>
            <a:ext cx="677227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730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 between Architecture and Design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 descr="RequirementsToDesig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1"/>
            <a:ext cx="6772275" cy="3200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8200" y="4648200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smtClean="0">
                <a:solidFill>
                  <a:srgbClr val="C00000"/>
                </a:solidFill>
              </a:rPr>
              <a:t>Most influential requirements may be nonfunctional requirements, such as performance an maintainability. 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18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between Architecture and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Ideally there is a one-to-one mapping between each functional requirement and a module in the detailed design.</a:t>
            </a:r>
          </a:p>
          <a:p>
            <a:endParaRPr lang="en-US" dirty="0"/>
          </a:p>
          <a:p>
            <a:r>
              <a:rPr lang="en-US" dirty="0" smtClean="0"/>
              <a:t>The architecture drives the detailed design, with the mapping being ideally from one architectural component to several detailed modules.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9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between Architecture and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Smaller systems may get away with not having an explicit architecture, although it is useful in almost all cases.</a:t>
            </a:r>
          </a:p>
          <a:p>
            <a:endParaRPr lang="en-US" dirty="0"/>
          </a:p>
          <a:p>
            <a:r>
              <a:rPr lang="en-US" dirty="0" smtClean="0"/>
              <a:t>In traditional software processes, the ideal is for the design to be created and documented up to the lowest level of detail possible,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with the programmers doing mainly translation of that design into actual code.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93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2085</TotalTime>
  <Words>859</Words>
  <Application>Microsoft Office PowerPoint</Application>
  <PresentationFormat>On-screen Show (4:3)</PresentationFormat>
  <Paragraphs>145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ＭＳ Ｐゴシック</vt:lpstr>
      <vt:lpstr>Arial</vt:lpstr>
      <vt:lpstr>Bookman Old Style</vt:lpstr>
      <vt:lpstr>Gill Sans MT</vt:lpstr>
      <vt:lpstr>新細明體</vt:lpstr>
      <vt:lpstr>Times New Roman</vt:lpstr>
      <vt:lpstr>Wingdings</vt:lpstr>
      <vt:lpstr>Wingdings 3</vt:lpstr>
      <vt:lpstr>SWE205 2011-09-26 (with Tabs)</vt:lpstr>
      <vt:lpstr>Lecture – 15 Design: Architecture and Methodology  </vt:lpstr>
      <vt:lpstr>Introduction to Design</vt:lpstr>
      <vt:lpstr>Introduction to Design</vt:lpstr>
      <vt:lpstr>Introduction to Design</vt:lpstr>
      <vt:lpstr>Introduction to Design</vt:lpstr>
      <vt:lpstr>Relationship between Architecture and Design</vt:lpstr>
      <vt:lpstr>Relationship between Architecture and Design</vt:lpstr>
      <vt:lpstr>Relationship between Architecture and Design</vt:lpstr>
      <vt:lpstr>Relationship between Architecture and Design</vt:lpstr>
      <vt:lpstr>Architectural Design</vt:lpstr>
      <vt:lpstr>Architectural Design</vt:lpstr>
      <vt:lpstr>Architectural Design</vt:lpstr>
      <vt:lpstr>Basic Client-Server Architecture</vt:lpstr>
      <vt:lpstr>Basic Client-Server Architecture</vt:lpstr>
      <vt:lpstr>Basic Client-Server Architecture</vt:lpstr>
      <vt:lpstr>Layered Architecture</vt:lpstr>
      <vt:lpstr>Layered Architecture</vt:lpstr>
      <vt:lpstr>Layered Architecture</vt:lpstr>
      <vt:lpstr>Shared Data Architecture</vt:lpstr>
      <vt:lpstr>Shared Data Architecture</vt:lpstr>
      <vt:lpstr>Three Tier Style (Mixture)</vt:lpstr>
      <vt:lpstr>Event-Driven (Realtime)</vt:lpstr>
    </vt:vector>
  </TitlesOfParts>
  <Company>khalidm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Sajjad</cp:lastModifiedBy>
  <cp:revision>411</cp:revision>
  <dcterms:created xsi:type="dcterms:W3CDTF">2008-10-05T15:17:56Z</dcterms:created>
  <dcterms:modified xsi:type="dcterms:W3CDTF">2016-03-28T13:54:12Z</dcterms:modified>
</cp:coreProperties>
</file>